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263" r:id="rId4"/>
    <p:sldId id="264" r:id="rId5"/>
    <p:sldId id="265" r:id="rId6"/>
    <p:sldId id="267" r:id="rId7"/>
    <p:sldId id="266" r:id="rId8"/>
    <p:sldId id="268" r:id="rId9"/>
    <p:sldId id="270" r:id="rId10"/>
    <p:sldId id="269" r:id="rId11"/>
    <p:sldId id="256" r:id="rId12"/>
    <p:sldId id="257" r:id="rId13"/>
    <p:sldId id="274" r:id="rId14"/>
    <p:sldId id="272" r:id="rId15"/>
    <p:sldId id="271" r:id="rId16"/>
    <p:sldId id="275" r:id="rId17"/>
    <p:sldId id="276" r:id="rId18"/>
    <p:sldId id="259" r:id="rId19"/>
    <p:sldId id="260" r:id="rId20"/>
    <p:sldId id="26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66"/>
    <a:srgbClr val="CC0099"/>
    <a:srgbClr val="00FF00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2218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2CA-C57B-4F14-A81A-B5B4D5BD2E6E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934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2CA-C57B-4F14-A81A-B5B4D5BD2E6E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568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2CA-C57B-4F14-A81A-B5B4D5BD2E6E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5822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D9662CA-C57B-4F14-A81A-B5B4D5BD2E6E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9662CA-C57B-4F14-A81A-B5B4D5BD2E6E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9662CA-C57B-4F14-A81A-B5B4D5BD2E6E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9662CA-C57B-4F14-A81A-B5B4D5BD2E6E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9662CA-C57B-4F14-A81A-B5B4D5BD2E6E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9662CA-C57B-4F14-A81A-B5B4D5BD2E6E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9662CA-C57B-4F14-A81A-B5B4D5BD2E6E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D9662CA-C57B-4F14-A81A-B5B4D5BD2E6E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2CA-C57B-4F14-A81A-B5B4D5BD2E6E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3580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D9662CA-C57B-4F14-A81A-B5B4D5BD2E6E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9662CA-C57B-4F14-A81A-B5B4D5BD2E6E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9662CA-C57B-4F14-A81A-B5B4D5BD2E6E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2CA-C57B-4F14-A81A-B5B4D5BD2E6E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271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2CA-C57B-4F14-A81A-B5B4D5BD2E6E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9238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2CA-C57B-4F14-A81A-B5B4D5BD2E6E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078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2CA-C57B-4F14-A81A-B5B4D5BD2E6E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668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2CA-C57B-4F14-A81A-B5B4D5BD2E6E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907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2CA-C57B-4F14-A81A-B5B4D5BD2E6E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15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2CA-C57B-4F14-A81A-B5B4D5BD2E6E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015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2000">
              <a:srgbClr val="85C2FF"/>
            </a:gs>
            <a:gs pos="44000">
              <a:srgbClr val="C4D6EB">
                <a:lumMod val="56000"/>
                <a:lumOff val="44000"/>
                <a:alpha val="67000"/>
              </a:srgbClr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662CA-C57B-4F14-A81A-B5B4D5BD2E6E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27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2000">
              <a:srgbClr val="85C2FF"/>
            </a:gs>
            <a:gs pos="44000">
              <a:srgbClr val="C4D6EB">
                <a:lumMod val="56000"/>
                <a:lumOff val="44000"/>
                <a:alpha val="67000"/>
              </a:srgbClr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D9662CA-C57B-4F14-A81A-B5B4D5BD2E6E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FD83D11-CA10-4EE1-9B6C-D694FD6A1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71480"/>
            <a:ext cx="8319868" cy="250033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  <a:ea typeface="+mn-ea"/>
                <a:cs typeface="+mn-cs"/>
              </a:rPr>
              <a:t>Что такое </a:t>
            </a:r>
            <a:b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  <a:ea typeface="+mn-ea"/>
                <a:cs typeface="+mn-cs"/>
              </a:rPr>
            </a:br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  <a:ea typeface="+mn-ea"/>
                <a:cs typeface="+mn-cs"/>
              </a:rPr>
              <a:t>Язык программирования</a:t>
            </a:r>
            <a:b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  <a:ea typeface="+mn-ea"/>
                <a:cs typeface="+mn-cs"/>
              </a:rPr>
            </a:b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  <a:ea typeface="+mn-ea"/>
                <a:cs typeface="+mn-cs"/>
              </a:rPr>
              <a:t>Scratsh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  <a:ea typeface="+mn-ea"/>
                <a:cs typeface="+mn-cs"/>
              </a:rPr>
              <a:t>?</a:t>
            </a:r>
            <a:endParaRPr lang="ru-RU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anose="02050604050505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46227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0870" y="571480"/>
            <a:ext cx="8280920" cy="3001536"/>
          </a:xfrm>
        </p:spPr>
        <p:txBody>
          <a:bodyPr>
            <a:prstTxWarp prst="textPlain">
              <a:avLst>
                <a:gd name="adj" fmla="val 49702"/>
              </a:avLst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Тема:  «Первый полет в космос»</a:t>
            </a:r>
          </a:p>
          <a:p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программирование </a:t>
            </a:r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в 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Scratch</a:t>
            </a:r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388863" y="4581128"/>
            <a:ext cx="8424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31938" indent="-1531938"/>
            <a:r>
              <a:rPr lang="ru-RU" sz="3600" b="1" u="sng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Цель:</a:t>
            </a:r>
            <a:r>
              <a:rPr lang="ru-RU" sz="3200" b="1" dirty="0" smtClean="0">
                <a:latin typeface="Bookman Old Style" panose="02050604050505020204" pitchFamily="18" charset="0"/>
              </a:rPr>
              <a:t>  приобрести знания по данной теме и применить их при разработке проектов. </a:t>
            </a:r>
            <a:endParaRPr lang="ru-RU" sz="32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38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49817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8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«Первый полет в космос»</a:t>
            </a:r>
            <a:endParaRPr lang="ru-RU" sz="5800" b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2191033"/>
            <a:ext cx="6215106" cy="46669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b="1" i="1" u="sng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Главная идея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: </a:t>
            </a:r>
          </a:p>
          <a:p>
            <a:pPr marL="889000" indent="0">
              <a:buNone/>
            </a:pP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движение ракеты в нескольких направлениях, изменение размеров ракеты в полете и изменение фонов.</a:t>
            </a:r>
          </a:p>
        </p:txBody>
      </p:sp>
    </p:spTree>
    <p:extLst>
      <p:ext uri="{BB962C8B-B14F-4D97-AF65-F5344CB8AC3E}">
        <p14:creationId xmlns:p14="http://schemas.microsoft.com/office/powerpoint/2010/main" xmlns="" val="8123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4000" b="1" u="sng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rPr>
              <a:t>Этапы работы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8786874" cy="5786478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sz="12800" b="1" dirty="0" smtClean="0"/>
              <a:t>Выбрать спрайт </a:t>
            </a:r>
            <a:r>
              <a:rPr lang="en-US" sz="12800" b="1" dirty="0" err="1" smtClean="0"/>
              <a:t>Rochetship</a:t>
            </a:r>
            <a:endParaRPr lang="ru-RU" sz="12800" b="1" dirty="0" smtClean="0"/>
          </a:p>
          <a:p>
            <a:pPr>
              <a:buNone/>
            </a:pPr>
            <a:endParaRPr lang="en-US" sz="12800" b="1" dirty="0" smtClean="0"/>
          </a:p>
          <a:p>
            <a:pPr>
              <a:buFont typeface="Wingdings" pitchFamily="2" charset="2"/>
              <a:buChar char="§"/>
            </a:pPr>
            <a:r>
              <a:rPr lang="ru-RU" sz="12800" b="1" dirty="0" smtClean="0"/>
              <a:t>Выбрать фон </a:t>
            </a:r>
            <a:r>
              <a:rPr lang="en-US" sz="12800" b="1" dirty="0" smtClean="0"/>
              <a:t>Space1</a:t>
            </a:r>
          </a:p>
          <a:p>
            <a:pPr>
              <a:buFont typeface="Wingdings" pitchFamily="2" charset="2"/>
              <a:buChar char="§"/>
            </a:pPr>
            <a:endParaRPr lang="en-US" sz="12800" b="1" dirty="0" smtClean="0"/>
          </a:p>
          <a:p>
            <a:pPr>
              <a:buFont typeface="Wingdings" pitchFamily="2" charset="2"/>
              <a:buChar char="§"/>
            </a:pPr>
            <a:r>
              <a:rPr lang="ru-RU" sz="12800" b="1" dirty="0" smtClean="0"/>
              <a:t>Установить размер объекта – 10</a:t>
            </a:r>
          </a:p>
          <a:p>
            <a:pPr>
              <a:buFont typeface="Wingdings" pitchFamily="2" charset="2"/>
              <a:buChar char="§"/>
            </a:pPr>
            <a:endParaRPr lang="ru-RU" sz="12800" b="1" dirty="0" smtClean="0"/>
          </a:p>
          <a:p>
            <a:pPr>
              <a:buFont typeface="Wingdings" pitchFamily="2" charset="2"/>
              <a:buChar char="§"/>
            </a:pPr>
            <a:r>
              <a:rPr lang="ru-RU" sz="12800" b="1" dirty="0" smtClean="0"/>
              <a:t>Выбрать </a:t>
            </a:r>
            <a:r>
              <a:rPr lang="ru-RU" sz="12800" b="1" dirty="0" smtClean="0"/>
              <a:t>код </a:t>
            </a:r>
            <a:r>
              <a:rPr lang="ru-RU" sz="12800" b="1" dirty="0" smtClean="0"/>
              <a:t>движение </a:t>
            </a:r>
          </a:p>
          <a:p>
            <a:pPr lvl="1">
              <a:buNone/>
            </a:pPr>
            <a:r>
              <a:rPr lang="ru-RU" sz="11200" b="1" dirty="0" smtClean="0"/>
              <a:t> плыть 1 сек. в точку (</a:t>
            </a:r>
            <a:r>
              <a:rPr lang="en-US" sz="11200" b="1" dirty="0" err="1" smtClean="0"/>
              <a:t>x,y</a:t>
            </a:r>
            <a:r>
              <a:rPr lang="en-US" sz="11200" b="1" dirty="0" smtClean="0"/>
              <a:t>) </a:t>
            </a:r>
            <a:r>
              <a:rPr lang="ru-RU" sz="11200" b="1" dirty="0" smtClean="0"/>
              <a:t>  </a:t>
            </a:r>
            <a:r>
              <a:rPr lang="en-US" sz="11200" b="1" dirty="0" smtClean="0"/>
              <a:t>(</a:t>
            </a:r>
            <a:r>
              <a:rPr lang="ru-RU" sz="11200" b="1" dirty="0" smtClean="0"/>
              <a:t>например</a:t>
            </a:r>
            <a:r>
              <a:rPr lang="en-US" sz="11200" b="1" dirty="0" smtClean="0"/>
              <a:t> (-174</a:t>
            </a:r>
            <a:r>
              <a:rPr lang="ru-RU" sz="11200" b="1" dirty="0" smtClean="0"/>
              <a:t>, </a:t>
            </a:r>
            <a:r>
              <a:rPr lang="en-US" sz="11200" b="1" dirty="0" smtClean="0"/>
              <a:t>83)</a:t>
            </a:r>
            <a:r>
              <a:rPr lang="ru-RU" sz="11200" b="1" dirty="0" smtClean="0"/>
              <a:t>)</a:t>
            </a:r>
          </a:p>
          <a:p>
            <a:pPr lvl="1">
              <a:buNone/>
            </a:pPr>
            <a:endParaRPr lang="ru-RU" sz="9600" b="1" dirty="0" smtClean="0"/>
          </a:p>
          <a:p>
            <a:pPr marL="342900" lvl="1" indent="-342900">
              <a:buFont typeface="Wingdings" pitchFamily="2" charset="2"/>
              <a:buChar char="§"/>
            </a:pPr>
            <a:r>
              <a:rPr lang="ru-RU" sz="12800" b="1" dirty="0" smtClean="0"/>
              <a:t>Выбрать код  внешний вид</a:t>
            </a:r>
          </a:p>
          <a:p>
            <a:pPr marL="742950" lvl="2" indent="-342900">
              <a:buNone/>
            </a:pPr>
            <a:r>
              <a:rPr lang="ru-RU" sz="11200" b="1" dirty="0" smtClean="0"/>
              <a:t> </a:t>
            </a:r>
            <a:r>
              <a:rPr lang="ru-RU" sz="11200" b="1" dirty="0" smtClean="0"/>
              <a:t>изменить размер на – 50%</a:t>
            </a:r>
          </a:p>
          <a:p>
            <a:pPr marL="742950" lvl="2" indent="-342900">
              <a:buNone/>
            </a:pPr>
            <a:r>
              <a:rPr lang="ru-RU" sz="11200" b="1" dirty="0" smtClean="0"/>
              <a:t>следующий </a:t>
            </a:r>
            <a:r>
              <a:rPr lang="ru-RU" sz="11200" b="1" dirty="0" smtClean="0"/>
              <a:t>фон фона </a:t>
            </a:r>
            <a:r>
              <a:rPr lang="en-US" sz="11200" b="1" dirty="0" smtClean="0"/>
              <a:t>Space2</a:t>
            </a:r>
            <a:endParaRPr lang="ru-RU" sz="11200" b="1" dirty="0" smtClean="0"/>
          </a:p>
          <a:p>
            <a:pPr marL="742950" lvl="2" indent="-342900">
              <a:buFont typeface="Wingdings" pitchFamily="2" charset="2"/>
              <a:buChar char="§"/>
            </a:pPr>
            <a:endParaRPr lang="ru-RU" sz="11200" dirty="0" smtClean="0"/>
          </a:p>
          <a:p>
            <a:pPr marL="742950" lvl="2" indent="-342900">
              <a:buFont typeface="Wingdings" pitchFamily="2" charset="2"/>
              <a:buChar char="§"/>
            </a:pPr>
            <a:endParaRPr lang="ru-RU" sz="7100" dirty="0" smtClean="0"/>
          </a:p>
          <a:p>
            <a:pPr marL="342900" lvl="1" indent="-342900"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	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4000" b="1" u="sng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rPr>
              <a:t>Этапы работы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8786874" cy="5786478"/>
          </a:xfrm>
        </p:spPr>
        <p:txBody>
          <a:bodyPr>
            <a:normAutofit fontScale="25000" lnSpcReduction="20000"/>
          </a:bodyPr>
          <a:lstStyle/>
          <a:p>
            <a:pPr marL="742950" lvl="2" indent="-342900">
              <a:buNone/>
            </a:pPr>
            <a:endParaRPr lang="ru-RU" sz="7200" dirty="0" smtClean="0"/>
          </a:p>
          <a:p>
            <a:pPr marL="342900" lvl="1" indent="-342900">
              <a:buFont typeface="Wingdings" pitchFamily="2" charset="2"/>
              <a:buChar char="§"/>
            </a:pPr>
            <a:r>
              <a:rPr lang="ru-RU" sz="14400" dirty="0" smtClean="0"/>
              <a:t>Выбрать </a:t>
            </a:r>
            <a:r>
              <a:rPr lang="ru-RU" sz="14400" dirty="0" smtClean="0"/>
              <a:t>код  </a:t>
            </a:r>
            <a:r>
              <a:rPr lang="ru-RU" sz="14400" dirty="0" smtClean="0"/>
              <a:t>движение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ru-RU" sz="14400" dirty="0" smtClean="0"/>
              <a:t>Повернуть в направлении  180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ru-RU" sz="14400" dirty="0" smtClean="0"/>
              <a:t>Плыть 1 сек в точку  (160,100)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ru-RU" sz="14400" dirty="0" smtClean="0"/>
              <a:t>Повернуть на лево 180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ru-RU" sz="14400" dirty="0" smtClean="0"/>
              <a:t>Плыть </a:t>
            </a:r>
            <a:r>
              <a:rPr lang="ru-RU" sz="14400" dirty="0" smtClean="0"/>
              <a:t>1 сек в точку  </a:t>
            </a:r>
            <a:r>
              <a:rPr lang="ru-RU" sz="14400" dirty="0" smtClean="0"/>
              <a:t>(-70,70)</a:t>
            </a:r>
          </a:p>
          <a:p>
            <a:pPr marL="742950" lvl="2" indent="-342900">
              <a:buFont typeface="Wingdings" pitchFamily="2" charset="2"/>
              <a:buChar char="§"/>
            </a:pPr>
            <a:endParaRPr lang="ru-RU" sz="14400" dirty="0" smtClean="0"/>
          </a:p>
          <a:p>
            <a:pPr marL="742950" lvl="2" indent="-342900">
              <a:buFont typeface="Wingdings" pitchFamily="2" charset="2"/>
              <a:buChar char="§"/>
            </a:pPr>
            <a:endParaRPr lang="ru-RU" sz="14400" dirty="0" smtClean="0"/>
          </a:p>
          <a:p>
            <a:pPr marL="342900" lvl="1" indent="-342900">
              <a:buFont typeface="Wingdings" pitchFamily="2" charset="2"/>
              <a:buChar char="§"/>
            </a:pPr>
            <a:r>
              <a:rPr lang="ru-RU" sz="14400" dirty="0" smtClean="0"/>
              <a:t>Выбрать код  внешний вид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ru-RU" sz="14400" dirty="0" smtClean="0"/>
              <a:t>Переключение фона </a:t>
            </a:r>
            <a:r>
              <a:rPr lang="en-US" sz="14400" dirty="0" smtClean="0"/>
              <a:t>Space1</a:t>
            </a:r>
            <a:endParaRPr lang="ru-RU" sz="14400" dirty="0" smtClean="0"/>
          </a:p>
          <a:p>
            <a:pPr marL="742950" lvl="2" indent="-342900">
              <a:buFont typeface="Wingdings" pitchFamily="2" charset="2"/>
              <a:buChar char="§"/>
            </a:pPr>
            <a:endParaRPr lang="ru-RU" sz="7100" dirty="0" smtClean="0"/>
          </a:p>
          <a:p>
            <a:pPr marL="342900" lvl="1" indent="-342900"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	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190666" cy="503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4000" b="1" u="sng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rPr>
              <a:t>Окно кода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8612794" cy="438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rPr>
              <a:t>Окно кода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rPr>
              <a:t>Окно кода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750" y="1428736"/>
            <a:ext cx="886325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Критерии оценивания</a:t>
            </a:r>
            <a:endParaRPr lang="ru-RU" sz="4800" b="1" u="sng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24744"/>
            <a:ext cx="8229600" cy="492514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0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Выбранный спрайт соответствует заданию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Число добавленных костюмов достаточно для </a:t>
            </a:r>
            <a:r>
              <a:rPr lang="ru-RU" sz="3000" b="1" dirty="0" err="1" smtClean="0">
                <a:solidFill>
                  <a:srgbClr val="000066"/>
                </a:solidFill>
                <a:latin typeface="Georgia" panose="02040502050405020303" pitchFamily="18" charset="0"/>
              </a:rPr>
              <a:t>анимирования</a:t>
            </a:r>
            <a:r>
              <a:rPr lang="ru-RU" sz="30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 спрайта.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Фон сцены соответствует заданию.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Все управляющие клавиши работают правильно.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Все условия задания полностью реализованы в проекте.</a:t>
            </a:r>
            <a:endParaRPr lang="ru-RU" sz="3000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55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8369" b="75319" l="19633" r="623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98" r="32351" b="16312"/>
          <a:stretch/>
        </p:blipFill>
        <p:spPr>
          <a:xfrm rot="4455633">
            <a:off x="-47201" y="1637136"/>
            <a:ext cx="3981674" cy="4433486"/>
          </a:xfrm>
        </p:spPr>
      </p:pic>
      <p:sp>
        <p:nvSpPr>
          <p:cNvPr id="6" name="TextBox 5"/>
          <p:cNvSpPr txBox="1"/>
          <p:nvPr/>
        </p:nvSpPr>
        <p:spPr>
          <a:xfrm>
            <a:off x="3544695" y="49427"/>
            <a:ext cx="54006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4"/>
              </a:buBlip>
            </a:pPr>
            <a:r>
              <a:rPr lang="ru-RU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Мизинец</a:t>
            </a:r>
            <a:r>
              <a:rPr lang="ru-RU" sz="2800" b="1" dirty="0" smtClean="0">
                <a:latin typeface="Bookman Old Style" panose="02050604050505020204" pitchFamily="18" charset="0"/>
              </a:rPr>
              <a:t> – Какие знания, опыт я сегодня приобрел?</a:t>
            </a:r>
          </a:p>
          <a:p>
            <a:pPr marL="457200" indent="-457200">
              <a:buBlip>
                <a:blip r:embed="rId4"/>
              </a:buBlip>
            </a:pPr>
            <a:r>
              <a:rPr lang="ru-RU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Безымянный</a:t>
            </a:r>
            <a:r>
              <a:rPr lang="ru-RU" sz="2800" b="1" dirty="0" smtClean="0">
                <a:latin typeface="Bookman Old Style" panose="02050604050505020204" pitchFamily="18" charset="0"/>
              </a:rPr>
              <a:t> – Что я сегодня делал и чего достиг?</a:t>
            </a:r>
          </a:p>
          <a:p>
            <a:pPr marL="457200" indent="-457200">
              <a:buBlip>
                <a:blip r:embed="rId4"/>
              </a:buBlip>
            </a:pPr>
            <a:r>
              <a:rPr lang="ru-RU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Средний</a:t>
            </a:r>
            <a:r>
              <a:rPr lang="ru-RU" sz="2800" b="1" dirty="0" smtClean="0">
                <a:latin typeface="Bookman Old Style" panose="02050604050505020204" pitchFamily="18" charset="0"/>
              </a:rPr>
              <a:t> – Каким было мое настроение, состояние духа?</a:t>
            </a:r>
          </a:p>
          <a:p>
            <a:pPr marL="457200" indent="-457200">
              <a:buBlip>
                <a:blip r:embed="rId4"/>
              </a:buBlip>
            </a:pPr>
            <a:r>
              <a:rPr lang="ru-RU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Указательный</a:t>
            </a:r>
            <a:r>
              <a:rPr lang="ru-RU" sz="2800" b="1" dirty="0" smtClean="0">
                <a:latin typeface="Bookman Old Style" panose="02050604050505020204" pitchFamily="18" charset="0"/>
              </a:rPr>
              <a:t> – Чем я сегодня помог, чем порадовал или чему способствовал?</a:t>
            </a:r>
          </a:p>
          <a:p>
            <a:pPr marL="457200" indent="-457200">
              <a:buBlip>
                <a:blip r:embed="rId4"/>
              </a:buBlip>
            </a:pPr>
            <a:r>
              <a:rPr lang="ru-RU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Большой</a:t>
            </a:r>
            <a:r>
              <a:rPr lang="ru-RU" sz="2800" b="1" dirty="0" smtClean="0">
                <a:latin typeface="Bookman Old Style" panose="02050604050505020204" pitchFamily="18" charset="0"/>
              </a:rPr>
              <a:t> – Бодрость, физическая форма.</a:t>
            </a:r>
          </a:p>
          <a:p>
            <a:pPr marL="457200" indent="-457200">
              <a:buBlip>
                <a:blip r:embed="rId4"/>
              </a:buBlip>
            </a:pP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 rot="21070216">
            <a:off x="14433" y="874702"/>
            <a:ext cx="38584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Рефлексия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87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6632" y="1357298"/>
            <a:ext cx="7016664" cy="68634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</a:t>
            </a:r>
          </a:p>
          <a:p>
            <a:pPr algn="ctr"/>
            <a:r>
              <a:rPr lang="ru-RU" sz="8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 занятие!</a:t>
            </a:r>
          </a:p>
          <a:p>
            <a:pPr algn="ctr"/>
            <a:endParaRPr lang="ru-RU" sz="8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sz="8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4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306" y="33824"/>
            <a:ext cx="5734434" cy="1745863"/>
          </a:xfrm>
        </p:spPr>
      </p:pic>
      <p:sp>
        <p:nvSpPr>
          <p:cNvPr id="5" name="TextBox 4"/>
          <p:cNvSpPr txBox="1"/>
          <p:nvPr/>
        </p:nvSpPr>
        <p:spPr>
          <a:xfrm>
            <a:off x="0" y="2143116"/>
            <a:ext cx="89627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0"/>
            <a:r>
              <a:rPr lang="ru-RU" sz="3300" dirty="0" smtClean="0">
                <a:latin typeface="Comic Sans MS" panose="030F0702030302020204" pitchFamily="66" charset="0"/>
              </a:rPr>
              <a:t>Одно из самых удивительных занятий нашего времени - </a:t>
            </a:r>
            <a:r>
              <a:rPr lang="ru-RU" sz="33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программирование</a:t>
            </a:r>
            <a:r>
              <a:rPr lang="ru-RU" sz="3300" dirty="0" smtClean="0">
                <a:latin typeface="Comic Sans MS" panose="030F0702030302020204" pitchFamily="66" charset="0"/>
              </a:rPr>
              <a:t>.</a:t>
            </a:r>
          </a:p>
          <a:p>
            <a:pPr indent="444500"/>
            <a:r>
              <a:rPr lang="ru-RU" sz="3300" dirty="0" smtClean="0">
                <a:latin typeface="Comic Sans MS" panose="030F0702030302020204" pitchFamily="66" charset="0"/>
              </a:rPr>
              <a:t>Повелителей компьютеров называют </a:t>
            </a:r>
            <a:r>
              <a:rPr lang="ru-RU" sz="33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программистами</a:t>
            </a:r>
            <a:r>
              <a:rPr lang="ru-RU" sz="3300" b="1" dirty="0" smtClean="0">
                <a:latin typeface="Comic Sans MS" panose="030F0702030302020204" pitchFamily="66" charset="0"/>
              </a:rPr>
              <a:t>.</a:t>
            </a:r>
            <a:r>
              <a:rPr lang="ru-RU" sz="3300" dirty="0" smtClean="0">
                <a:latin typeface="Comic Sans MS" panose="030F0702030302020204" pitchFamily="66" charset="0"/>
              </a:rPr>
              <a:t> </a:t>
            </a:r>
            <a:endParaRPr lang="ru-RU" sz="3300" dirty="0" smtClean="0">
              <a:latin typeface="Comic Sans MS" panose="030F0702030302020204" pitchFamily="66" charset="0"/>
            </a:endParaRPr>
          </a:p>
          <a:p>
            <a:pPr indent="444500"/>
            <a:r>
              <a:rPr lang="ru-RU" sz="3300" dirty="0" smtClean="0">
                <a:latin typeface="Comic Sans MS" panose="030F0702030302020204" pitchFamily="66" charset="0"/>
              </a:rPr>
              <a:t>Они </a:t>
            </a:r>
            <a:r>
              <a:rPr lang="ru-RU" sz="3300" dirty="0" smtClean="0">
                <a:latin typeface="Comic Sans MS" panose="030F0702030302020204" pitchFamily="66" charset="0"/>
              </a:rPr>
              <a:t>знают слова языков программирования, которым подчиняются компьютеры, и умеют соединять их в  компьютерные программы. </a:t>
            </a:r>
            <a:endParaRPr lang="ru-RU" sz="33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126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3029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Comic Sans MS" panose="030F0702030302020204" pitchFamily="66" charset="0"/>
              </a:rPr>
              <a:t>В </a:t>
            </a:r>
            <a:r>
              <a:rPr lang="ru-RU" sz="3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2003</a:t>
            </a:r>
            <a:r>
              <a:rPr lang="ru-RU" sz="3600" dirty="0" smtClean="0">
                <a:latin typeface="Comic Sans MS" panose="030F0702030302020204" pitchFamily="66" charset="0"/>
              </a:rPr>
              <a:t> году группа исследователей под руководством </a:t>
            </a:r>
            <a:r>
              <a:rPr lang="ru-RU" sz="36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Митчела</a:t>
            </a:r>
            <a:r>
              <a:rPr lang="ru-RU" sz="3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Резника </a:t>
            </a:r>
            <a:r>
              <a:rPr lang="ru-RU" sz="3600" dirty="0" smtClean="0">
                <a:latin typeface="Comic Sans MS" panose="030F0702030302020204" pitchFamily="66" charset="0"/>
              </a:rPr>
              <a:t>решила сделать общедоступный язык программирования. </a:t>
            </a:r>
            <a:endParaRPr lang="ru-RU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Comic Sans MS" panose="030F0702030302020204" pitchFamily="66" charset="0"/>
              </a:rPr>
              <a:t>Через </a:t>
            </a:r>
            <a:r>
              <a:rPr lang="ru-RU" sz="3600" dirty="0" smtClean="0">
                <a:latin typeface="Comic Sans MS" panose="030F0702030302020204" pitchFamily="66" charset="0"/>
              </a:rPr>
              <a:t>4 года появился </a:t>
            </a:r>
            <a:r>
              <a:rPr lang="ru-RU" sz="36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Скретч</a:t>
            </a:r>
            <a:r>
              <a:rPr lang="ru-RU" sz="3600" dirty="0" smtClean="0">
                <a:latin typeface="Comic Sans MS" panose="030F0702030302020204" pitchFamily="66" charset="0"/>
              </a:rPr>
              <a:t> (англ. </a:t>
            </a:r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Scratch - линия старта</a:t>
            </a:r>
            <a:r>
              <a:rPr lang="ru-RU" sz="3600" dirty="0" smtClean="0">
                <a:latin typeface="Comic Sans MS" panose="030F0702030302020204" pitchFamily="66" charset="0"/>
              </a:rPr>
              <a:t>). Делать в нем компьютерные программы смогли даже дошкольники.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214290"/>
            <a:ext cx="2213241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7584"/>
            <a:ext cx="4248472" cy="111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5170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19" y="260648"/>
            <a:ext cx="8535323" cy="302547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3403607"/>
            <a:ext cx="8858280" cy="34543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Секрет в том, что 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 </a:t>
            </a:r>
            <a:r>
              <a:rPr lang="ru-RU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Скретче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нет слов</a:t>
            </a:r>
            <a:r>
              <a:rPr lang="ru-RU" dirty="0" smtClean="0">
                <a:latin typeface="Comic Sans MS" panose="030F0702030302020204" pitchFamily="66" charset="0"/>
              </a:rPr>
              <a:t>, которые нужно знать наизусть и уметь писать без ошибок.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Программы </a:t>
            </a:r>
            <a:r>
              <a:rPr lang="ru-RU" dirty="0" smtClean="0">
                <a:latin typeface="Comic Sans MS" panose="030F0702030302020204" pitchFamily="66" charset="0"/>
              </a:rPr>
              <a:t>в </a:t>
            </a:r>
            <a:r>
              <a:rPr lang="ru-RU" dirty="0" err="1" smtClean="0">
                <a:latin typeface="Comic Sans MS" panose="030F0702030302020204" pitchFamily="66" charset="0"/>
              </a:rPr>
              <a:t>Скретче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не пишут, а собирают с помощью мышки из 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готовых  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блоков-команд,</a:t>
            </a:r>
            <a:r>
              <a:rPr lang="ru-RU" dirty="0" smtClean="0">
                <a:latin typeface="Comic Sans MS" panose="030F0702030302020204" pitchFamily="66" charset="0"/>
              </a:rPr>
              <a:t> похожих на </a:t>
            </a:r>
            <a:r>
              <a:rPr lang="ru-RU" dirty="0" smtClean="0">
                <a:latin typeface="Comic Sans MS" panose="030F0702030302020204" pitchFamily="66" charset="0"/>
              </a:rPr>
              <a:t> блоки </a:t>
            </a:r>
            <a:r>
              <a:rPr lang="ru-RU" dirty="0" smtClean="0">
                <a:latin typeface="Comic Sans MS" panose="030F0702030302020204" pitchFamily="66" charset="0"/>
              </a:rPr>
              <a:t>конструктора </a:t>
            </a:r>
            <a:r>
              <a:rPr lang="ru-RU" dirty="0" err="1" smtClean="0">
                <a:latin typeface="Comic Sans MS" panose="030F0702030302020204" pitchFamily="66" charset="0"/>
              </a:rPr>
              <a:t>Лего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282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237626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Scratsh</a:t>
            </a:r>
            <a:endParaRPr lang="ru-RU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0769" y="1772816"/>
            <a:ext cx="2926121" cy="378904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57332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инструмент создания разнообразных программных проектов: 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Comic Sans MS" panose="030F0702030302020204" pitchFamily="66" charset="0"/>
              </a:rPr>
              <a:t>мультфильмов 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Comic Sans MS" panose="030F0702030302020204" pitchFamily="66" charset="0"/>
              </a:rPr>
              <a:t>игр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Comic Sans MS" panose="030F0702030302020204" pitchFamily="66" charset="0"/>
              </a:rPr>
              <a:t>рекламных роликов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Comic Sans MS" panose="030F0702030302020204" pitchFamily="66" charset="0"/>
              </a:rPr>
              <a:t>музыки 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Comic Sans MS" panose="030F0702030302020204" pitchFamily="66" charset="0"/>
              </a:rPr>
              <a:t>“живых” рисунков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Comic Sans MS" panose="030F0702030302020204" pitchFamily="66" charset="0"/>
              </a:rPr>
              <a:t>интерактивных историй и презентаций 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Comic Sans MS" panose="030F0702030302020204" pitchFamily="66" charset="0"/>
              </a:rPr>
              <a:t>компьютерных моделей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Comic Sans MS" panose="030F0702030302020204" pitchFamily="66" charset="0"/>
              </a:rPr>
              <a:t>обучающих программ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8281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7"/>
            <a:ext cx="8229600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Comic Sans MS" panose="030F0702030302020204" pitchFamily="66" charset="0"/>
              </a:rPr>
              <a:t>В любой момент в программу </a:t>
            </a:r>
            <a:r>
              <a:rPr lang="ru-RU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можно вносить любые изменения</a:t>
            </a:r>
            <a:r>
              <a:rPr lang="ru-RU" sz="3600" dirty="0" smtClean="0">
                <a:latin typeface="Comic Sans MS" panose="030F0702030302020204" pitchFamily="66" charset="0"/>
              </a:rPr>
              <a:t>. При этом вы сразу увидите, как они отражаются на ее работе.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70476"/>
            <a:ext cx="6732240" cy="394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46015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1025" y="5303837"/>
            <a:ext cx="22129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10" y="260648"/>
            <a:ext cx="8229600" cy="5805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Comic Sans MS" panose="030F0702030302020204" pitchFamily="66" charset="0"/>
              </a:rPr>
              <a:t>Для создания программных проектов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Scratsh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имеет все необходимые </a:t>
            </a:r>
            <a:r>
              <a:rPr lang="ru-RU" u="sng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средства</a:t>
            </a:r>
            <a:r>
              <a:rPr lang="ru-RU" dirty="0" smtClean="0">
                <a:latin typeface="Comic Sans MS" panose="030F0702030302020204" pitchFamily="66" charset="0"/>
              </a:rPr>
              <a:t>: 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Comic Sans MS" panose="030F0702030302020204" pitchFamily="66" charset="0"/>
              </a:rPr>
              <a:t>язык программирования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Comic Sans MS" panose="030F0702030302020204" pitchFamily="66" charset="0"/>
              </a:rPr>
              <a:t>движок (интерпретатор) языка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Comic Sans MS" panose="030F0702030302020204" pitchFamily="66" charset="0"/>
              </a:rPr>
              <a:t>графический редактор 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Comic Sans MS" panose="030F0702030302020204" pitchFamily="66" charset="0"/>
              </a:rPr>
              <a:t>систему помощи 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Comic Sans MS" panose="030F0702030302020204" pitchFamily="66" charset="0"/>
              </a:rPr>
              <a:t>образцы проектов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Comic Sans MS" panose="030F0702030302020204" pitchFamily="66" charset="0"/>
              </a:rPr>
              <a:t>библиотеку рисунков и звуковых файлов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83494"/>
            <a:ext cx="4532982" cy="1186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99874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3" y="260648"/>
            <a:ext cx="7992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Мой проект на форуме</a:t>
            </a:r>
            <a:endParaRPr lang="ru-RU"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751" y="1155467"/>
            <a:ext cx="8899231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2122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>
            <a:noAutofit/>
          </a:bodyPr>
          <a:lstStyle/>
          <a:p>
            <a:pPr marL="0" indent="444500">
              <a:buNone/>
            </a:pP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Скретч</a:t>
            </a:r>
            <a:r>
              <a:rPr lang="ru-RU" sz="3600" dirty="0" smtClean="0">
                <a:latin typeface="Comic Sans MS" panose="030F0702030302020204" pitchFamily="66" charset="0"/>
              </a:rPr>
              <a:t> – это не только среда программирования, но и </a:t>
            </a:r>
            <a:r>
              <a:rPr lang="ru-R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социальная сеть </a:t>
            </a: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(http://scratch.mit.edu), </a:t>
            </a:r>
            <a:r>
              <a:rPr lang="ru-RU" sz="3600" dirty="0" smtClean="0">
                <a:latin typeface="Comic Sans MS" panose="030F0702030302020204" pitchFamily="66" charset="0"/>
              </a:rPr>
              <a:t>которая объединяет пользователей из разных стран. </a:t>
            </a:r>
          </a:p>
          <a:p>
            <a:pPr marL="0" indent="444500">
              <a:buNone/>
            </a:pPr>
            <a:r>
              <a:rPr lang="ru-RU" sz="3600" dirty="0" smtClean="0">
                <a:latin typeface="Comic Sans MS" panose="030F0702030302020204" pitchFamily="66" charset="0"/>
              </a:rPr>
              <a:t>Здесь можно опубликовать свои проекты и посмотреть чужие, скачать их,  изменить.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980745"/>
            <a:ext cx="3203848" cy="187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5530018"/>
            <a:ext cx="4032448" cy="105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57968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460</Words>
  <Application>Microsoft Office PowerPoint</Application>
  <PresentationFormat>Экран (4:3)</PresentationFormat>
  <Paragraphs>85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Открытая</vt:lpstr>
      <vt:lpstr>Что такое  Язык программирования Scratsh?</vt:lpstr>
      <vt:lpstr>Слайд 2</vt:lpstr>
      <vt:lpstr>Слайд 3</vt:lpstr>
      <vt:lpstr>Слайд 4</vt:lpstr>
      <vt:lpstr>Scratsh</vt:lpstr>
      <vt:lpstr>Слайд 6</vt:lpstr>
      <vt:lpstr>Слайд 7</vt:lpstr>
      <vt:lpstr>Слайд 8</vt:lpstr>
      <vt:lpstr>Слайд 9</vt:lpstr>
      <vt:lpstr>Слайд 10</vt:lpstr>
      <vt:lpstr>Проект «Первый полет в космос»</vt:lpstr>
      <vt:lpstr>Этапы работы </vt:lpstr>
      <vt:lpstr>Этапы работы </vt:lpstr>
      <vt:lpstr>Окно кода</vt:lpstr>
      <vt:lpstr>Окно кода</vt:lpstr>
      <vt:lpstr>Окно кода</vt:lpstr>
      <vt:lpstr>Критерии оценивания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Valued Acer Customer</dc:creator>
  <cp:lastModifiedBy>1</cp:lastModifiedBy>
  <cp:revision>24</cp:revision>
  <dcterms:created xsi:type="dcterms:W3CDTF">2013-11-19T15:04:15Z</dcterms:created>
  <dcterms:modified xsi:type="dcterms:W3CDTF">2023-04-09T11:02:43Z</dcterms:modified>
</cp:coreProperties>
</file>